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409" r:id="rId2"/>
    <p:sldId id="410" r:id="rId3"/>
    <p:sldId id="411" r:id="rId4"/>
    <p:sldId id="412" r:id="rId5"/>
    <p:sldId id="417" r:id="rId6"/>
    <p:sldId id="384" r:id="rId7"/>
    <p:sldId id="387" r:id="rId8"/>
    <p:sldId id="299" r:id="rId9"/>
    <p:sldId id="388" r:id="rId10"/>
    <p:sldId id="406" r:id="rId11"/>
    <p:sldId id="405" r:id="rId12"/>
    <p:sldId id="403" r:id="rId13"/>
    <p:sldId id="407" r:id="rId14"/>
    <p:sldId id="398" r:id="rId15"/>
    <p:sldId id="415" r:id="rId16"/>
    <p:sldId id="390" r:id="rId17"/>
    <p:sldId id="416" r:id="rId18"/>
    <p:sldId id="402" r:id="rId19"/>
  </p:sldIdLst>
  <p:sldSz cx="18288000" cy="10287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Gidole" panose="020B0604020202020204" charset="0"/>
      <p:regular r:id="rId29"/>
    </p:embeddedFont>
    <p:embeddedFont>
      <p:font typeface="League Spartan" panose="020B0604020202020204" charset="0"/>
      <p:regular r:id="rId30"/>
    </p:embeddedFont>
    <p:embeddedFont>
      <p:font typeface="Open Sans Extra Bold" panose="020B0604020202020204" charset="0"/>
      <p:regular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Mono" panose="00000009000000000000" pitchFamily="49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Mount" initials="GM" lastIdx="7" clrIdx="0">
    <p:extLst>
      <p:ext uri="{19B8F6BF-5375-455C-9EA6-DF929625EA0E}">
        <p15:presenceInfo xmlns:p15="http://schemas.microsoft.com/office/powerpoint/2012/main" userId="57d2ab2a84d54c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8" autoAdjust="0"/>
    <p:restoredTop sz="79213" autoAdjust="0"/>
  </p:normalViewPr>
  <p:slideViewPr>
    <p:cSldViewPr>
      <p:cViewPr varScale="1">
        <p:scale>
          <a:sx n="63" d="100"/>
          <a:sy n="63" d="100"/>
        </p:scale>
        <p:origin x="1245" y="6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4T20:19:50.227" idx="5">
    <p:pos x="10051" y="365"/>
    <p:text>Add some scripting here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wiy.co/pq-join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https://swiy.co/musopen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01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7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let’s see what happens with our data when we use a join versus a lookup.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00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imagine that our baseball team is the Left table and the Football teams is the Right table. If I </a:t>
            </a:r>
            <a:r>
              <a:rPr lang="en-US" i="1" dirty="0"/>
              <a:t>only </a:t>
            </a:r>
            <a:r>
              <a:rPr lang="en-US" i="0" dirty="0"/>
              <a:t>want the records of cities who have a baseball championship I can use a left anti. Vice versa for football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1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a data analyst give me data on how I did</a:t>
            </a:r>
          </a:p>
          <a:p>
            <a:r>
              <a:rPr lang="en-US" dirty="0"/>
              <a:t>Testimonials also VERY helpful.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51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coming! Feel free to contact me anytime, find me on LinkedIn, I also write frequently on this stuff so check out my website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B500C5-13F7-48FC-8160-C29AECF6C6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527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771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5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30">
                <a:solidFill>
                  <a:srgbClr val="000000"/>
                </a:solidFill>
                <a:latin typeface="Gidole"/>
                <a:hlinkClick r:id="rId3"/>
              </a:rPr>
              <a:t>https://swiy.co/pq-joins</a:t>
            </a:r>
            <a:r>
              <a:rPr lang="en-US" sz="1200" spc="30">
                <a:solidFill>
                  <a:srgbClr val="000000"/>
                </a:solidFill>
                <a:latin typeface="Gidole"/>
              </a:rPr>
              <a:t>  </a:t>
            </a:r>
            <a:endParaRPr lang="en-US"/>
          </a:p>
          <a:p>
            <a:r>
              <a:rPr lang="en-US" dirty="0"/>
              <a:t>This is an Excel class, so we won’t be looking at PowerPoint the whole time – to follow along, you will see that all assets are divided by section.</a:t>
            </a:r>
          </a:p>
          <a:p>
            <a:r>
              <a:rPr lang="en-US" dirty="0"/>
              <a:t>Some of our Excel time will be Demos – for this I will be walking through some procedure in Excel.</a:t>
            </a:r>
          </a:p>
          <a:p>
            <a:r>
              <a:rPr lang="en-US" dirty="0"/>
              <a:t>If you need any datasets they will be included in each sub-folder. </a:t>
            </a:r>
          </a:p>
          <a:p>
            <a:r>
              <a:rPr lang="en-US" dirty="0"/>
              <a:t>Then there may be a Drill where you will work on it for yourself during some specified period of time. </a:t>
            </a:r>
          </a:p>
          <a:p>
            <a:r>
              <a:rPr lang="en-US" dirty="0"/>
              <a:t>	I have provided written notes/instructions about the Demos which you can refer to while working on the Drills.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41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6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9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like the first two names are Ty Cobb and Babe Ruth but how would I know that for sure? It’s not English? Why are we using these? If you have done a lookup before you may know why. We are going to get a lot more advanced with </a:t>
            </a:r>
            <a:r>
              <a:rPr lang="en-US"/>
              <a:t>them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2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hyperlink" Target="https://github.com/gadenbuie/tidyexplain#mutating-joi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hyperlink" Target="https://github.com/gadenbuie/tidyexplain#mutating-joi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hyperlink" Target="https://social.stringfestanalytics.com/testimonials" TargetMode="Externa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hyperlink" Target="https://swiy.co/learn-pq" TargetMode="Externa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swiy.co/pq-joi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716308" y="4022266"/>
            <a:ext cx="13542992" cy="562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 dirty="0">
                <a:solidFill>
                  <a:srgbClr val="000000"/>
                </a:solidFill>
                <a:latin typeface="League Spartan Bold"/>
              </a:rPr>
              <a:t>FIRST STEPS FOR POWER QUERY WITH MICROSOFT EXCEL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983FD8-21D4-4BAD-97D1-15058406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"/>
            <a:ext cx="18270329" cy="984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0521" y="8348659"/>
            <a:ext cx="113021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25F60-2CC2-45F0-B695-A709AAC68E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693" y="145944"/>
            <a:ext cx="79248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906793" y="8587192"/>
            <a:ext cx="11302158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5B7018-D3FC-41DF-A1BB-95C0D5AF6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93" y="236587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Power Query way)</a:t>
            </a:r>
          </a:p>
        </p:txBody>
      </p:sp>
    </p:spTree>
    <p:extLst>
      <p:ext uri="{BB962C8B-B14F-4D97-AF65-F5344CB8AC3E}">
        <p14:creationId xmlns:p14="http://schemas.microsoft.com/office/powerpoint/2010/main" val="22207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94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5237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championships-demo.xlsx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Which cities can claim </a:t>
            </a:r>
            <a:r>
              <a:rPr lang="en-US" sz="4000" i="1" dirty="0">
                <a:latin typeface="Gidole" panose="02000503000000000000" pitchFamily="50" charset="0"/>
                <a:ea typeface="Roboto Mono" pitchFamily="2" charset="0"/>
              </a:rPr>
              <a:t>only </a:t>
            </a: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a baseball or football championship?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451623-F32A-493A-968D-35E851D63357}"/>
              </a:ext>
            </a:extLst>
          </p:cNvPr>
          <p:cNvGrpSpPr/>
          <p:nvPr/>
        </p:nvGrpSpPr>
        <p:grpSpPr>
          <a:xfrm>
            <a:off x="1143000" y="4914900"/>
            <a:ext cx="6934200" cy="3970020"/>
            <a:chOff x="1447800" y="4145280"/>
            <a:chExt cx="6934200" cy="39700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E1159E-2CA8-4DE3-90AC-0DF68600C20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latin typeface="Gidole" panose="02000503000000000000" pitchFamily="50" charset="0"/>
                </a:rPr>
                <a:t>Baseball</a:t>
              </a:r>
              <a:endParaRPr lang="en-US" b="1" dirty="0">
                <a:latin typeface="Gidole" panose="02000503000000000000" pitchFamily="50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5405F1-A530-40F7-AD29-2AF38F83E8E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Football</a:t>
              </a:r>
              <a:endParaRPr lang="en-US" sz="2800" b="1" dirty="0">
                <a:solidFill>
                  <a:schemeClr val="tx1"/>
                </a:solidFill>
                <a:latin typeface="Gidole" panose="02000503000000000000" pitchFamily="50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BD30442-FB41-4321-ADCA-45C48D815706}"/>
              </a:ext>
            </a:extLst>
          </p:cNvPr>
          <p:cNvSpPr txBox="1"/>
          <p:nvPr/>
        </p:nvSpPr>
        <p:spPr>
          <a:xfrm>
            <a:off x="1524000" y="4156739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87BFC9-FD88-44F9-9D3C-8AE14064DCE2}"/>
              </a:ext>
            </a:extLst>
          </p:cNvPr>
          <p:cNvGrpSpPr/>
          <p:nvPr/>
        </p:nvGrpSpPr>
        <p:grpSpPr>
          <a:xfrm>
            <a:off x="10058400" y="4839712"/>
            <a:ext cx="6934200" cy="3970020"/>
            <a:chOff x="1447800" y="4145280"/>
            <a:chExt cx="6934200" cy="39700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550919-6D64-41B5-AF2D-A2156DA855F2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Football</a:t>
              </a: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F22C61-27CF-4893-AB7C-41FA5AB0B632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Baseball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FF5501-5201-47C3-A805-740926ACB728}"/>
              </a:ext>
            </a:extLst>
          </p:cNvPr>
          <p:cNvSpPr txBox="1"/>
          <p:nvPr/>
        </p:nvSpPr>
        <p:spPr>
          <a:xfrm>
            <a:off x="10449606" y="4062651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1368076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TAKE THE SURVEY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872703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dole" panose="02000503000000000000" pitchFamily="2" charset="0"/>
                <a:ea typeface="Roboto Mono" pitchFamily="2" charset="0"/>
              </a:rPr>
              <a:t>How did I do today? Testimonials or other data welcome.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600">
                <a:latin typeface="Gidole" panose="02000503000000000000" pitchFamily="2" charset="0"/>
                <a:ea typeface="Roboto Mono" pitchFamily="2" charset="0"/>
                <a:hlinkClick r:id="rId5"/>
              </a:rPr>
              <a:t>https://social.stringfestanalytics.com/testimonials</a:t>
            </a:r>
            <a:r>
              <a:rPr lang="en-US" sz="6600">
                <a:latin typeface="Gidole" panose="02000503000000000000" pitchFamily="2" charset="0"/>
                <a:ea typeface="Roboto Mono" pitchFamily="2" charset="0"/>
              </a:rPr>
              <a:t>  </a:t>
            </a:r>
            <a:endParaRPr lang="en-US" sz="6600" dirty="0">
              <a:latin typeface="Gidole" panose="02000503000000000000" pitchFamily="2" charset="0"/>
              <a:ea typeface="Roboto Mono" pitchFamily="2" charset="0"/>
            </a:endParaRP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42F3175D-B642-4C36-959D-6981F5B7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4836284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6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0" b="0" i="0" u="none" strike="noStrike" kern="1200" cap="none" spc="375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League Spartan Bold"/>
                <a:ea typeface="+mn-ea"/>
                <a:cs typeface="+mn-c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EMAIL ADDRESS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george@stringfestanalytics.com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3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2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twitter.com/</a:t>
            </a:r>
            <a:r>
              <a:rPr kumimoji="0" lang="en-US" sz="3000" b="0" i="0" u="none" strike="noStrike" kern="1200" cap="none" spc="30" normalizeH="0" baseline="0" noProof="0" dirty="0" err="1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gjmount</a:t>
            </a:r>
            <a:endParaRPr kumimoji="0" lang="en-US" sz="3000" b="0" i="0" u="none" strike="noStrike" kern="1200" cap="none" spc="30" normalizeH="0" baseline="0" noProof="0" dirty="0">
              <a:ln>
                <a:noFill/>
              </a:ln>
              <a:solidFill>
                <a:srgbClr val="F2F0F4"/>
              </a:solidFill>
              <a:effectLst/>
              <a:uLnTx/>
              <a:uFillTx/>
              <a:latin typeface="Gidole"/>
              <a:ea typeface="+mn-ea"/>
              <a:cs typeface="+mn-cs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FINAL 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Thanks for joining!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A recap email with recording, survey and more will be coming…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The recording stays up for 48 hours.</a:t>
            </a:r>
          </a:p>
        </p:txBody>
      </p:sp>
    </p:spTree>
    <p:extLst>
      <p:ext uri="{BB962C8B-B14F-4D97-AF65-F5344CB8AC3E}">
        <p14:creationId xmlns:p14="http://schemas.microsoft.com/office/powerpoint/2010/main" val="956393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BUT WAIT THERE’S MORE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2" charset="0"/>
                <a:ea typeface="Roboto Mono" pitchFamily="2" charset="0"/>
              </a:rPr>
              <a:t>50% OFF MY POWER QUERY COURSE THIS WEEK</a:t>
            </a:r>
          </a:p>
          <a:p>
            <a:r>
              <a:rPr lang="en-US" sz="4800" b="1" dirty="0">
                <a:latin typeface="Gidole" panose="02000503000000000000" pitchFamily="2" charset="0"/>
                <a:ea typeface="Roboto Mono" pitchFamily="2" charset="0"/>
              </a:rPr>
              <a:t>PROMOCODE NOHARDCODES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0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https://swiy.co/learn-pq</a:t>
            </a:r>
            <a:r>
              <a:rPr lang="en-US" sz="6000" dirty="0">
                <a:latin typeface="Gidole" panose="02000503000000000000" pitchFamily="2" charset="0"/>
                <a:ea typeface="Roboto Mono" pitchFamily="2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C410DE-B01C-44C6-A709-1F75782D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106252"/>
            <a:ext cx="8546691" cy="480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D73CBB4E-5DFC-455A-821A-20E3655973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54483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7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91059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HI, I’M GEORGE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014966"/>
            <a:ext cx="3650350" cy="836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pic>
        <p:nvPicPr>
          <p:cNvPr id="1026" name="Picture 2" descr="Stringfest Analytics main logo">
            <a:extLst>
              <a:ext uri="{FF2B5EF4-FFF2-40B4-BE49-F238E27FC236}">
                <a16:creationId xmlns:a16="http://schemas.microsoft.com/office/drawing/2014/main" id="{91E3DBD0-9F19-4DA0-9F7B-706217532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6302842"/>
            <a:ext cx="5733655" cy="420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4CA8B8A9-7FAE-4585-84F4-FB5AE1188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860" y="2721308"/>
            <a:ext cx="3010084" cy="39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photos of Cleveland">
            <a:extLst>
              <a:ext uri="{FF2B5EF4-FFF2-40B4-BE49-F238E27FC236}">
                <a16:creationId xmlns:a16="http://schemas.microsoft.com/office/drawing/2014/main" id="{84DDC70F-AE5C-4A4D-B6B2-116E4B5D0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30" y="2850156"/>
            <a:ext cx="5673334" cy="377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202055" y="6467349"/>
            <a:ext cx="5181601" cy="400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9400" y="2400300"/>
            <a:ext cx="9243139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Vertically stack/append files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the duct tape of lookup functions like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VLOOKUP() 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and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XLOOKUP()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 to the welder of relational joins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left and inner joins (match or no match?)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Explore the world of exotic joins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</p:spTree>
    <p:extLst>
      <p:ext uri="{BB962C8B-B14F-4D97-AF65-F5344CB8AC3E}">
        <p14:creationId xmlns:p14="http://schemas.microsoft.com/office/powerpoint/2010/main" val="33530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FOLLOWING ALONG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091624" y="7014966"/>
            <a:ext cx="3650350" cy="836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12471" y="3337024"/>
            <a:ext cx="6943162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spc="30" dirty="0">
                <a:solidFill>
                  <a:srgbClr val="000000"/>
                </a:solidFill>
                <a:latin typeface="Gidole"/>
              </a:rPr>
              <a:t>Download resources with link or QR code:</a:t>
            </a:r>
          </a:p>
          <a:p>
            <a:r>
              <a:rPr lang="en-US" sz="8000" spc="30" dirty="0">
                <a:solidFill>
                  <a:srgbClr val="000000"/>
                </a:solidFill>
                <a:latin typeface="Gidole"/>
                <a:hlinkClick r:id="rId4"/>
              </a:rPr>
              <a:t>https://swiy.co/pq-joins</a:t>
            </a:r>
            <a:r>
              <a:rPr lang="en-US" sz="8000" spc="30" dirty="0">
                <a:solidFill>
                  <a:srgbClr val="000000"/>
                </a:solidFill>
                <a:latin typeface="Gidole"/>
              </a:rPr>
              <a:t>  </a:t>
            </a:r>
            <a:endParaRPr lang="en-US" sz="66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484D-1882-2E35-E728-AC1FB281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416" y="2826437"/>
            <a:ext cx="3715817" cy="37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9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 DATA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Vertical “stack”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Pre-PQ: Copy-paste?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15CF4-767D-8609-7A02-D103C79753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55" t="65709" r="10863" b="1293"/>
          <a:stretch/>
        </p:blipFill>
        <p:spPr>
          <a:xfrm>
            <a:off x="12649200" y="918982"/>
            <a:ext cx="3810000" cy="838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05A7D-48EC-A6FE-97E8-6A3DC5D3F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1390650" y="4133753"/>
            <a:ext cx="2971800" cy="3715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B1322A-90BE-B9E9-BC2D-C1BDC5F09B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7658100" y="4133754"/>
            <a:ext cx="2971800" cy="37151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A1B4A2-1347-A499-3832-A10498125FC2}"/>
              </a:ext>
            </a:extLst>
          </p:cNvPr>
          <p:cNvSpPr txBox="1"/>
          <p:nvPr/>
        </p:nvSpPr>
        <p:spPr>
          <a:xfrm>
            <a:off x="5029200" y="4991100"/>
            <a:ext cx="7619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latin typeface="Gidole" panose="02000503000000000000" pitchFamily="50" charset="0"/>
                <a:ea typeface="Roboto Mono" pitchFamily="2" charset="0"/>
              </a:rPr>
              <a:t>+						=</a:t>
            </a:r>
          </a:p>
        </p:txBody>
      </p:sp>
    </p:spTree>
    <p:extLst>
      <p:ext uri="{BB962C8B-B14F-4D97-AF65-F5344CB8AC3E}">
        <p14:creationId xmlns:p14="http://schemas.microsoft.com/office/powerpoint/2010/main" val="84931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APPENDING: 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Files: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hof_yes.csv, hof_no.csv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Start with a blank Excel </a:t>
            </a:r>
            <a:r>
              <a:rPr lang="en-US" sz="4000" dirty="0" err="1">
                <a:latin typeface="Gidole" panose="02000503000000000000" pitchFamily="50" charset="0"/>
                <a:ea typeface="Roboto Mono" pitchFamily="2" charset="0"/>
              </a:rPr>
              <a:t>workboook</a:t>
            </a:r>
            <a:endParaRPr lang="en-US" sz="4000" dirty="0">
              <a:latin typeface="Gidole" panose="02000503000000000000" pitchFamily="50" charset="0"/>
              <a:ea typeface="Roboto Mono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9D2863-CC44-494F-8760-267A4D272A18}"/>
              </a:ext>
            </a:extLst>
          </p:cNvPr>
          <p:cNvSpPr txBox="1"/>
          <p:nvPr/>
        </p:nvSpPr>
        <p:spPr>
          <a:xfrm>
            <a:off x="1524000" y="2158410"/>
            <a:ext cx="426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50" charset="0"/>
              </a:rPr>
              <a:t>I have 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38A9-93B7-477E-9D25-749D8F7E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240" y="2406317"/>
            <a:ext cx="8588907" cy="6851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1BF12-46D9-474D-BCA6-787886BBEFD4}"/>
              </a:ext>
            </a:extLst>
          </p:cNvPr>
          <p:cNvSpPr txBox="1"/>
          <p:nvPr/>
        </p:nvSpPr>
        <p:spPr>
          <a:xfrm>
            <a:off x="1676400" y="2874604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>
                <a:latin typeface="Gidole" panose="02000503000000000000" pitchFamily="50" charset="0"/>
              </a:rPr>
              <a:t>Who are these people?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2F8ED4-2E3C-4240-BBF1-C19A5DE8A166}"/>
              </a:ext>
            </a:extLst>
          </p:cNvPr>
          <p:cNvSpPr/>
          <p:nvPr/>
        </p:nvSpPr>
        <p:spPr>
          <a:xfrm>
            <a:off x="6477000" y="2413937"/>
            <a:ext cx="1066800" cy="6851318"/>
          </a:xfrm>
          <a:prstGeom prst="rect">
            <a:avLst/>
          </a:prstGeom>
          <a:noFill/>
          <a:ln w="57150">
            <a:solidFill>
              <a:srgbClr val="CF3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" y="2263122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VLOOKUP way)</a:t>
            </a:r>
          </a:p>
        </p:txBody>
      </p:sp>
    </p:spTree>
    <p:extLst>
      <p:ext uri="{BB962C8B-B14F-4D97-AF65-F5344CB8AC3E}">
        <p14:creationId xmlns:p14="http://schemas.microsoft.com/office/powerpoint/2010/main" val="289700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1556</TotalTime>
  <Words>712</Words>
  <Application>Microsoft Office PowerPoint</Application>
  <PresentationFormat>Custom</PresentationFormat>
  <Paragraphs>108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Consolas</vt:lpstr>
      <vt:lpstr>League Spartan</vt:lpstr>
      <vt:lpstr>Open Sans Extra Bold</vt:lpstr>
      <vt:lpstr>League Spartan Bold</vt:lpstr>
      <vt:lpstr>Gidole</vt:lpstr>
      <vt:lpstr>Arial</vt:lpstr>
      <vt:lpstr>Roboto Mono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Mount</cp:lastModifiedBy>
  <cp:revision>114</cp:revision>
  <dcterms:created xsi:type="dcterms:W3CDTF">2006-08-16T00:00:00Z</dcterms:created>
  <dcterms:modified xsi:type="dcterms:W3CDTF">2023-10-17T18:07:22Z</dcterms:modified>
  <dc:identifier>DADurESpNu8</dc:identifier>
</cp:coreProperties>
</file>

<file path=docProps/thumbnail.jpeg>
</file>